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9" r:id="rId10"/>
    <p:sldId id="280" r:id="rId11"/>
    <p:sldId id="265" r:id="rId12"/>
    <p:sldId id="266" r:id="rId13"/>
    <p:sldId id="281" r:id="rId14"/>
    <p:sldId id="267" r:id="rId15"/>
    <p:sldId id="276" r:id="rId16"/>
    <p:sldId id="282" r:id="rId17"/>
    <p:sldId id="277" r:id="rId18"/>
    <p:sldId id="283" r:id="rId19"/>
    <p:sldId id="278" r:id="rId20"/>
    <p:sldId id="284" r:id="rId21"/>
    <p:sldId id="268" r:id="rId22"/>
    <p:sldId id="269" r:id="rId23"/>
    <p:sldId id="270" r:id="rId24"/>
    <p:sldId id="274" r:id="rId25"/>
    <p:sldId id="271" r:id="rId26"/>
    <p:sldId id="275" r:id="rId27"/>
    <p:sldId id="272" r:id="rId28"/>
    <p:sldId id="27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3"/>
    <p:restoredTop sz="83593"/>
  </p:normalViewPr>
  <p:slideViewPr>
    <p:cSldViewPr snapToGrid="0" snapToObjects="1">
      <p:cViewPr varScale="1">
        <p:scale>
          <a:sx n="111" d="100"/>
          <a:sy n="111" d="100"/>
        </p:scale>
        <p:origin x="64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60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6.png"/><Relationship Id="rId5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29.png"/><Relationship Id="rId5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31.png"/><Relationship Id="rId5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32.png"/><Relationship Id="rId5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0.mp4"/><Relationship Id="rId7" Type="http://schemas.openxmlformats.org/officeDocument/2006/relationships/image" Target="../media/image35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0.mp4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2.mp4"/><Relationship Id="rId7" Type="http://schemas.openxmlformats.org/officeDocument/2006/relationships/image" Target="../media/image37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2.mp4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24.mp4"/><Relationship Id="rId7" Type="http://schemas.openxmlformats.org/officeDocument/2006/relationships/image" Target="../media/image39.png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4.mp4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26.mp4"/><Relationship Id="rId7" Type="http://schemas.openxmlformats.org/officeDocument/2006/relationships/image" Target="../media/image41.png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6.mp4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2" y="66934"/>
            <a:ext cx="2230249" cy="937807"/>
          </a:xfrm>
          <a:prstGeom prst="rect">
            <a:avLst/>
          </a:prstGeom>
        </p:spPr>
      </p:pic>
      <p:pic>
        <p:nvPicPr>
          <p:cNvPr id="4" name="Picture 3" descr="image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25" y="194628"/>
            <a:ext cx="2920018" cy="69107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B156B6C-130F-CF2C-3126-4C6B9E79D998}"/>
              </a:ext>
            </a:extLst>
          </p:cNvPr>
          <p:cNvGrpSpPr/>
          <p:nvPr/>
        </p:nvGrpSpPr>
        <p:grpSpPr>
          <a:xfrm>
            <a:off x="1524000" y="1111670"/>
            <a:ext cx="9144000" cy="5100000"/>
            <a:chOff x="1524000" y="900000"/>
            <a:chExt cx="9144000" cy="5100000"/>
          </a:xfrm>
        </p:grpSpPr>
        <p:sp>
          <p:nvSpPr>
            <p:cNvPr id="5" name="TextBox 4"/>
            <p:cNvSpPr txBox="1"/>
            <p:nvPr/>
          </p:nvSpPr>
          <p:spPr>
            <a:xfrm>
              <a:off x="1524000" y="900000"/>
              <a:ext cx="9144000" cy="2120000"/>
            </a:xfrm>
            <a:prstGeom prst="rect">
              <a:avLst/>
            </a:prstGeom>
            <a:noFill/>
          </p:spPr>
          <p:txBody>
            <a:bodyPr wrap="square" lIns="45720" tIns="18288" rIns="45720" bIns="18288" anchor="ctr">
              <a:spAutoFit/>
            </a:bodyPr>
            <a:lstStyle/>
            <a:p>
              <a:pPr algn="ctr"/>
              <a:r>
                <a:rPr sz="4000" b="1" i="0" dirty="0">
                  <a:solidFill>
                    <a:srgbClr val="0E2841"/>
                  </a:solidFill>
                  <a:latin typeface="Linux Biolinum"/>
                </a:rPr>
                <a:t>Graphical X Splatting (GraphiXS): A Graphical Model for 4D Gaussian Splatting under Uncertainty</a:t>
              </a:r>
            </a:p>
          </p:txBody>
        </p:sp>
        <p:pic>
          <p:nvPicPr>
            <p:cNvPr id="6" name="Picture 5" descr="_sq_pp_formal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37163" y="3135187"/>
              <a:ext cx="1558579" cy="1558579"/>
            </a:xfrm>
            <a:prstGeom prst="ellipse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772709" y="4850000"/>
              <a:ext cx="2084337" cy="1150000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algn="ctr">
                <a:spcAft>
                  <a:spcPts val="200"/>
                </a:spcAft>
              </a:pPr>
              <a:r>
                <a:rPr sz="1600" b="1" i="0">
                  <a:solidFill>
                    <a:srgbClr val="0E2841"/>
                  </a:solidFill>
                  <a:latin typeface="Linux Biolinum"/>
                </a:rPr>
                <a:t>Doğa Yılmaz</a:t>
              </a:r>
            </a:p>
            <a:p>
              <a:pPr algn="ctr">
                <a:lnSpc>
                  <a:spcPct val="100000"/>
                </a:lnSpc>
              </a:pPr>
              <a:r>
                <a:rPr sz="1200" b="0" i="0">
                  <a:solidFill>
                    <a:srgbClr val="6B6B6B"/>
                  </a:solidFill>
                  <a:latin typeface="Linux Biolinum"/>
                </a:rPr>
                <a:t>University College London</a:t>
              </a:r>
            </a:p>
          </p:txBody>
        </p:sp>
        <p:pic>
          <p:nvPicPr>
            <p:cNvPr id="8" name="Picture 7" descr="_sq_image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24579" y="3135187"/>
              <a:ext cx="1558579" cy="1558579"/>
            </a:xfrm>
            <a:prstGeom prst="ellipse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960125" y="4850000"/>
              <a:ext cx="2084337" cy="1150000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algn="ctr">
                <a:spcAft>
                  <a:spcPts val="200"/>
                </a:spcAft>
              </a:pPr>
              <a:r>
                <a:rPr sz="1600" b="1" i="0">
                  <a:solidFill>
                    <a:srgbClr val="0E2841"/>
                  </a:solidFill>
                  <a:latin typeface="Linux Biolinum"/>
                </a:rPr>
                <a:t>Jialin Zhu</a:t>
              </a:r>
            </a:p>
            <a:p>
              <a:pPr algn="ctr">
                <a:lnSpc>
                  <a:spcPct val="100000"/>
                </a:lnSpc>
              </a:pPr>
              <a:r>
                <a:rPr sz="1200" b="0" i="0">
                  <a:solidFill>
                    <a:srgbClr val="6B6B6B"/>
                  </a:solidFill>
                  <a:latin typeface="Linux Biolinum"/>
                </a:rPr>
                <a:t>Baidu Inc.</a:t>
              </a:r>
            </a:p>
          </p:txBody>
        </p:sp>
        <p:pic>
          <p:nvPicPr>
            <p:cNvPr id="10" name="Picture 9" descr="_sq_image3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11993" y="3135187"/>
              <a:ext cx="1558579" cy="1558579"/>
            </a:xfrm>
            <a:prstGeom prst="ellipse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47539" y="4850000"/>
              <a:ext cx="2084337" cy="1150000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algn="ctr">
                <a:spcAft>
                  <a:spcPts val="200"/>
                </a:spcAft>
              </a:pPr>
              <a:r>
                <a:rPr sz="1600" b="1" i="0">
                  <a:solidFill>
                    <a:srgbClr val="0E2841"/>
                  </a:solidFill>
                  <a:latin typeface="Linux Biolinum"/>
                </a:rPr>
                <a:t>Deshan Gong</a:t>
              </a:r>
            </a:p>
            <a:p>
              <a:pPr algn="ctr">
                <a:lnSpc>
                  <a:spcPct val="100000"/>
                </a:lnSpc>
              </a:pPr>
              <a:r>
                <a:rPr sz="1200" b="0" i="0">
                  <a:solidFill>
                    <a:srgbClr val="6B6B6B"/>
                  </a:solidFill>
                  <a:latin typeface="Linux Biolinum"/>
                </a:rPr>
                <a:t>The University of Hong Kong</a:t>
              </a:r>
            </a:p>
          </p:txBody>
        </p:sp>
        <p:pic>
          <p:nvPicPr>
            <p:cNvPr id="12" name="Picture 11" descr="_sq_image1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99407" y="3135187"/>
              <a:ext cx="1558579" cy="1558579"/>
            </a:xfrm>
            <a:prstGeom prst="ellipse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334953" y="4850000"/>
              <a:ext cx="2084337" cy="1150000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algn="ctr">
                <a:spcAft>
                  <a:spcPts val="200"/>
                </a:spcAft>
              </a:pPr>
              <a:r>
                <a:rPr sz="1600" b="1" i="0">
                  <a:solidFill>
                    <a:srgbClr val="0E2841"/>
                  </a:solidFill>
                  <a:latin typeface="Linux Biolinum"/>
                </a:rPr>
                <a:t>He Wang</a:t>
              </a:r>
            </a:p>
            <a:p>
              <a:pPr algn="ctr">
                <a:lnSpc>
                  <a:spcPct val="100000"/>
                </a:lnSpc>
              </a:pPr>
              <a:r>
                <a:rPr sz="1200" b="0" i="0">
                  <a:solidFill>
                    <a:srgbClr val="6B6B6B"/>
                  </a:solidFill>
                  <a:latin typeface="Linux Biolinum"/>
                </a:rPr>
                <a:t>University College London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Key Idea: Splatting As A Generative Process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93776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281928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2" y="1408176"/>
            <a:ext cx="5303520" cy="298323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38704" y="4526280"/>
            <a:ext cx="7315200" cy="51206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eq_m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7464" y="4608576"/>
            <a:ext cx="4297680" cy="36210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8704" y="5129784"/>
            <a:ext cx="7315200" cy="52120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eq_likelihoo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3024" y="5212080"/>
            <a:ext cx="6766560" cy="3694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80" y="5760720"/>
            <a:ext cx="10972800" cy="26007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50" i="1" dirty="0">
                <a:solidFill>
                  <a:srgbClr val="0E2841"/>
                </a:solidFill>
                <a:latin typeface="Linux Biolinum"/>
              </a:rPr>
              <a:t>Sample a camera + time, and 4D components, splat into that view; infer parameters by MAP.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10</a:t>
            </a:r>
          </a:p>
        </p:txBody>
      </p:sp>
      <p:pic>
        <p:nvPicPr>
          <p:cNvPr id="16" name="anim2b_seg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8640" y="1408176"/>
            <a:ext cx="5303520" cy="2983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Robustness Via Component Confidence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anim3_confidenc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eq_confidenc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55" y="1847088"/>
            <a:ext cx="3731289" cy="6400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Confidence measures a component's support across all cameras and times.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Well-supported components glow; weakly-seen ones fade.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The model trusts high-confidence components, so quality degrades gracefully.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High-Order Motion Model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anim4_mo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eq_moti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2040464"/>
            <a:ext cx="3931920" cy="2533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Each Gaussian's motion is a 4th-order expansion.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Its terms are velocity, acceleration, jerk, and snap.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Captures fast, complex dynamics that low-order models miss.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High-Order Motion Model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eq_mo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2040464"/>
            <a:ext cx="3931920" cy="2533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Each Gaussian's motion is a 4th-order expansion.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Its terms are velocity, acceleration, jerk, and snap.</a:t>
            </a:r>
          </a:p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Captures fast, complex dynamics that low-order models miss.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13</a:t>
            </a:r>
          </a:p>
        </p:txBody>
      </p:sp>
      <p:pic>
        <p:nvPicPr>
          <p:cNvPr id="13" name="anim4b_highorde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Priors That Regularise Behaviour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10972800" cy="14173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40080" y="1645920"/>
            <a:ext cx="109728" cy="141732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755648"/>
            <a:ext cx="10058400" cy="11887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 i="0">
                <a:solidFill>
                  <a:srgbClr val="E97132"/>
                </a:solidFill>
                <a:latin typeface="Linux Biolinum"/>
              </a:rPr>
              <a:t>Opacity prior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Keeps components sparse and time-consistent.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218688"/>
            <a:ext cx="10972800" cy="14173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40080" y="3218688"/>
            <a:ext cx="109728" cy="141732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3328416"/>
            <a:ext cx="10058400" cy="11887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 i="0">
                <a:solidFill>
                  <a:srgbClr val="156082"/>
                </a:solidFill>
                <a:latin typeface="Linux Biolinum"/>
              </a:rPr>
              <a:t>Shape prior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Keeps Gaussians compact and regular.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4791456"/>
            <a:ext cx="10972800" cy="14173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40080" y="4791456"/>
            <a:ext cx="109728" cy="141732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4400" y="4901184"/>
            <a:ext cx="10058400" cy="11887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 i="0">
                <a:solidFill>
                  <a:srgbClr val="0E2841"/>
                </a:solidFill>
                <a:latin typeface="Linux Biolinum"/>
              </a:rPr>
              <a:t>Motion prior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Keeps motion smooth and size-aware.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Opacity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1852858"/>
            <a:ext cx="3931920" cy="63768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anim_prior_opacit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The prior penalises base opacity, so it stays high only where needed.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It removes redundant or occluded components without changing the render.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Opacity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1852858"/>
            <a:ext cx="3931920" cy="63768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The prior penalises base opacity, so it stays high only where needed.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It removes redundant or occluded components without changing the render.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16</a:t>
            </a:r>
          </a:p>
        </p:txBody>
      </p:sp>
      <p:pic>
        <p:nvPicPr>
          <p:cNvPr id="12" name="anim_prior_opacity_wit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Shape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1879445"/>
            <a:ext cx="3931920" cy="58450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anim_prior_shap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Pulls each Gaussian's covariance toward the per-time mean shape.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Co-existing Gaussians stay similar and well-rounded, avoiding degenerate needles and pancakes.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Shape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1879445"/>
            <a:ext cx="3931920" cy="58450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Pulls each Gaussian's covariance toward the per-time mean shape.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Co-existing Gaussians stay similar and well-rounded, avoiding degenerate needles and pancakes.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18</a:t>
            </a:r>
          </a:p>
        </p:txBody>
      </p:sp>
      <p:pic>
        <p:nvPicPr>
          <p:cNvPr id="12" name="anim_prior_shape_wit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Motion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2008131"/>
            <a:ext cx="3931920" cy="3271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anim_prior_mo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Penalises fast motion, weighted by each Gaussian's size.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Large background Gaussians are held nearly still; small foreground ones are free to move.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BACKGROUND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4D Gaussian Splatting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63040"/>
            <a:ext cx="10817352" cy="62991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800" b="1" i="0" dirty="0">
                <a:solidFill>
                  <a:srgbClr val="0E2841"/>
                </a:solidFill>
                <a:latin typeface="Linux Biolinum"/>
              </a:rPr>
              <a:t>Input:  </a:t>
            </a:r>
            <a:r>
              <a:rPr sz="1800" b="0" i="0" dirty="0">
                <a:solidFill>
                  <a:srgbClr val="0E2841"/>
                </a:solidFill>
                <a:latin typeface="Linux Biolinum"/>
              </a:rPr>
              <a:t>a multi-view video of a dynamic scene.</a:t>
            </a:r>
          </a:p>
          <a:p>
            <a:pPr algn="ctr">
              <a:lnSpc>
                <a:spcPct val="110000"/>
              </a:lnSpc>
            </a:pPr>
            <a:r>
              <a:rPr sz="1800" b="1" i="0" dirty="0">
                <a:solidFill>
                  <a:srgbClr val="0E2841"/>
                </a:solidFill>
                <a:latin typeface="Linux Biolinum"/>
              </a:rPr>
              <a:t>Goal:  </a:t>
            </a:r>
            <a:r>
              <a:rPr sz="1800" b="0" i="0" dirty="0">
                <a:solidFill>
                  <a:srgbClr val="0E2841"/>
                </a:solidFill>
                <a:latin typeface="Linux Biolinum"/>
              </a:rPr>
              <a:t>reconstruct a dynamic radiance field, rendering novel views at any time.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40885" y="2322576"/>
            <a:ext cx="4153947" cy="31638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standard_preview72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12646" r="12646"/>
          <a:stretch>
            <a:fillRect/>
          </a:stretch>
        </p:blipFill>
        <p:spPr>
          <a:xfrm>
            <a:off x="1814037" y="2395728"/>
            <a:ext cx="4007643" cy="301752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97168" y="2322576"/>
            <a:ext cx="4153947" cy="31638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media1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70320" y="2395728"/>
            <a:ext cx="4007643" cy="301752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867400" y="3648456"/>
            <a:ext cx="457200" cy="512064"/>
          </a:xfrm>
          <a:prstGeom prst="rightArrow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814037" y="5541264"/>
            <a:ext cx="4007643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400" b="1" i="0">
                <a:solidFill>
                  <a:srgbClr val="156082"/>
                </a:solidFill>
                <a:latin typeface="Linux Biolinum"/>
              </a:rPr>
              <a:t>Multi-view video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70320" y="5541264"/>
            <a:ext cx="4007643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400" b="1" i="0">
                <a:solidFill>
                  <a:srgbClr val="156082"/>
                </a:solidFill>
                <a:latin typeface="Linux Biolinum"/>
              </a:rPr>
              <a:t>Dynamic radiance field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0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8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Motion Prior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37360"/>
            <a:ext cx="4206240" cy="868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2008131"/>
            <a:ext cx="3931920" cy="3271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01768" y="1481328"/>
            <a:ext cx="6729984" cy="384962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2852928"/>
            <a:ext cx="4206240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Penalises fast motion, weighted by each Gaussian's size.</a:t>
            </a:r>
          </a:p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700" b="0" i="0">
                <a:solidFill>
                  <a:srgbClr val="0E2841"/>
                </a:solidFill>
                <a:latin typeface="Linux Biolinum"/>
              </a:rPr>
              <a:t>•  Large background Gaussians are held nearly still; small foreground ones are free to move.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20</a:t>
            </a:r>
          </a:p>
        </p:txBody>
      </p:sp>
      <p:pic>
        <p:nvPicPr>
          <p:cNvPr id="12" name="anim_prior_motion_wit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920" y="1554480"/>
            <a:ext cx="6583680" cy="370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Putting It Together: The MAP Objective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1783080"/>
            <a:ext cx="8503920" cy="10972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eq_lo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304" y="1965960"/>
            <a:ext cx="5176910" cy="731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280160" y="3063240"/>
            <a:ext cx="9601200" cy="914400"/>
          </a:xfrm>
          <a:prstGeom prst="roundRect">
            <a:avLst>
              <a:gd name="adj" fmla="val 4000"/>
            </a:avLst>
          </a:prstGeom>
          <a:solidFill>
            <a:srgbClr val="F7F5EE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eq_loss_term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85252"/>
            <a:ext cx="9052560" cy="47037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914400" y="4251960"/>
            <a:ext cx="33832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97280" y="4389120"/>
            <a:ext cx="30175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E97132"/>
                </a:solidFill>
                <a:latin typeface="Linux Biolinum"/>
              </a:rPr>
              <a:t>image likelihood</a:t>
            </a:r>
          </a:p>
          <a:p>
            <a:pPr algn="ctr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reconstruction error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4251960"/>
            <a:ext cx="33832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54880" y="4389120"/>
            <a:ext cx="30175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156082"/>
                </a:solidFill>
                <a:latin typeface="Linux Biolinum"/>
              </a:rPr>
              <a:t>component confidence</a:t>
            </a:r>
          </a:p>
          <a:p>
            <a:pPr algn="ctr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support across views and time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4251960"/>
            <a:ext cx="33832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0E28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412480" y="4389120"/>
            <a:ext cx="30175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300"/>
              </a:spcAft>
            </a:pPr>
            <a:r>
              <a:rPr sz="1600" b="1" i="0">
                <a:solidFill>
                  <a:srgbClr val="0E2841"/>
                </a:solidFill>
                <a:latin typeface="Linux Biolinum"/>
              </a:rPr>
              <a:t>parameter priors</a:t>
            </a:r>
          </a:p>
          <a:p>
            <a:pPr algn="ctr">
              <a:lnSpc>
                <a:spcPct val="100000"/>
              </a:lnSpc>
            </a:pPr>
            <a:r>
              <a:rPr sz="1300" b="0" i="0">
                <a:solidFill>
                  <a:srgbClr val="0E2841"/>
                </a:solidFill>
                <a:latin typeface="Linux Biolinum"/>
              </a:rPr>
              <a:t>opacity, shape and motion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623560"/>
            <a:ext cx="10972800" cy="26776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500" b="0" i="1" dirty="0">
                <a:solidFill>
                  <a:srgbClr val="0E2841"/>
                </a:solidFill>
                <a:latin typeface="Linux Biolinum"/>
              </a:rPr>
              <a:t>Optimized with Stochastic Gradient Hamiltonian Monte Carlo; components are added and </a:t>
            </a:r>
            <a:r>
              <a:rPr lang="en-GB" sz="1500" i="1" dirty="0">
                <a:solidFill>
                  <a:srgbClr val="0E2841"/>
                </a:solidFill>
                <a:latin typeface="Linux Biolinum"/>
              </a:rPr>
              <a:t>relocated </a:t>
            </a:r>
            <a:r>
              <a:rPr sz="1500" b="0" i="1" dirty="0">
                <a:solidFill>
                  <a:srgbClr val="0E2841"/>
                </a:solidFill>
                <a:latin typeface="Linux Biolinum"/>
              </a:rPr>
              <a:t>adaptively.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EVALUATION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Experiments: Setup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69164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40080" y="1691640"/>
            <a:ext cx="3611880" cy="45720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1737360"/>
            <a:ext cx="3611880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Linux Biolinum"/>
              </a:rPr>
              <a:t>Datasets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331720"/>
            <a:ext cx="31089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Neural 3D Video</a:t>
            </a:r>
          </a:p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Google Immersive</a:t>
            </a:r>
          </a:p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CityCrowd (supplementary)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69164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80560" y="1691640"/>
            <a:ext cx="3611880" cy="45720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480560" y="1737360"/>
            <a:ext cx="3611880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Linux Biolinum"/>
              </a:rPr>
              <a:t>Baselines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600" y="2331720"/>
            <a:ext cx="3108960" cy="136806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9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4DGS</a:t>
            </a:r>
            <a:r>
              <a:rPr lang="en-GB" sz="1600" b="0" i="0" dirty="0">
                <a:solidFill>
                  <a:srgbClr val="0E2841"/>
                </a:solidFill>
                <a:latin typeface="Linux Biolinum"/>
              </a:rPr>
              <a:t>-1 </a:t>
            </a:r>
            <a:r>
              <a:rPr sz="1600" b="0" i="0" dirty="0">
                <a:solidFill>
                  <a:srgbClr val="0E2841"/>
                </a:solidFill>
                <a:latin typeface="Linux Biolinum"/>
              </a:rPr>
              <a:t>(ICLR'24</a:t>
            </a:r>
            <a:r>
              <a:rPr lang="en-GB" sz="1600" b="0" i="0" dirty="0">
                <a:solidFill>
                  <a:srgbClr val="0E2841"/>
                </a:solidFill>
                <a:latin typeface="Linux Biolinum"/>
              </a:rPr>
              <a:t>)</a:t>
            </a:r>
            <a:endParaRPr lang="en-GB" sz="1600" dirty="0">
              <a:solidFill>
                <a:srgbClr val="0E2841"/>
              </a:solidFill>
              <a:latin typeface="Linux Biolinum"/>
            </a:endParaRPr>
          </a:p>
          <a:p>
            <a:pPr>
              <a:spcAft>
                <a:spcPts val="900"/>
              </a:spcAft>
            </a:pPr>
            <a:r>
              <a:rPr lang="en-GB" sz="1600" dirty="0">
                <a:solidFill>
                  <a:srgbClr val="0E2841"/>
                </a:solidFill>
                <a:latin typeface="Linux Biolinum"/>
              </a:rPr>
              <a:t>•  4DGS-2 (</a:t>
            </a:r>
            <a:r>
              <a:rPr sz="1600" b="0" i="0" dirty="0">
                <a:solidFill>
                  <a:srgbClr val="0E2841"/>
                </a:solidFill>
                <a:latin typeface="Linux Biolinum"/>
              </a:rPr>
              <a:t>CVPR'24)</a:t>
            </a:r>
          </a:p>
          <a:p>
            <a:pPr algn="l">
              <a:spcAft>
                <a:spcPts val="9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Ex4DGS (NeurIPS'24)</a:t>
            </a:r>
          </a:p>
          <a:p>
            <a:pPr algn="l">
              <a:spcAft>
                <a:spcPts val="900"/>
              </a:spcAft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•  FreeTimeGS (CVPR'25)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21040" y="169164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321040" y="1691640"/>
            <a:ext cx="3611880" cy="45720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21040" y="1737360"/>
            <a:ext cx="3611880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Linux Biolinum"/>
              </a:rPr>
              <a:t>Metrics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1080" y="2331720"/>
            <a:ext cx="31089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PSNR (higher is better)</a:t>
            </a:r>
          </a:p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DSSIM (lower is better)</a:t>
            </a:r>
          </a:p>
          <a:p>
            <a:pPr algn="l">
              <a:spcAft>
                <a:spcPts val="900"/>
              </a:spcAft>
            </a:pPr>
            <a:r>
              <a:rPr sz="1600" b="0" i="0">
                <a:solidFill>
                  <a:srgbClr val="0E2841"/>
                </a:solidFill>
                <a:latin typeface="Linux Biolinum"/>
              </a:rPr>
              <a:t>•  LPIPS (lower is better)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206240"/>
            <a:ext cx="10927080" cy="1783080"/>
          </a:xfrm>
          <a:prstGeom prst="roundRect">
            <a:avLst>
              <a:gd name="adj" fmla="val 4000"/>
            </a:avLst>
          </a:prstGeom>
          <a:solidFill>
            <a:srgbClr val="F7F5EE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68680" y="4315968"/>
            <a:ext cx="105156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700" b="1" i="0">
                <a:solidFill>
                  <a:srgbClr val="156082"/>
                </a:solidFill>
                <a:latin typeface="Linux Biolinum"/>
              </a:rPr>
              <a:t>Uncertainty settings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800600"/>
            <a:ext cx="210312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E2841"/>
                </a:solidFill>
                <a:latin typeface="Linux Biolinum"/>
              </a:rPr>
              <a:t>Standard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6B6B6B"/>
                </a:solidFill>
                <a:latin typeface="Linux Biolinum"/>
              </a:rPr>
              <a:t>full data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90088" y="4800600"/>
            <a:ext cx="2103120" cy="71404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 dirty="0">
                <a:solidFill>
                  <a:srgbClr val="0E2841"/>
                </a:solidFill>
                <a:latin typeface="Linux Biolinum"/>
              </a:rPr>
              <a:t>Spatial</a:t>
            </a:r>
          </a:p>
          <a:p>
            <a:pPr algn="l">
              <a:lnSpc>
                <a:spcPct val="100000"/>
              </a:lnSpc>
            </a:pPr>
            <a:r>
              <a:rPr sz="1300" b="0" i="0" dirty="0">
                <a:solidFill>
                  <a:srgbClr val="6B6B6B"/>
                </a:solidFill>
                <a:latin typeface="Linux Biolinum"/>
              </a:rPr>
              <a:t>10%, 30%, 50% </a:t>
            </a:r>
            <a:endParaRPr lang="en-GB" sz="1300" b="0" i="0" dirty="0">
              <a:solidFill>
                <a:srgbClr val="6B6B6B"/>
              </a:solidFill>
              <a:latin typeface="Linux Biolinum"/>
            </a:endParaRPr>
          </a:p>
          <a:p>
            <a:pPr algn="l">
              <a:lnSpc>
                <a:spcPct val="100000"/>
              </a:lnSpc>
            </a:pPr>
            <a:r>
              <a:rPr lang="en-GB" sz="1300" dirty="0">
                <a:solidFill>
                  <a:srgbClr val="6B6B6B"/>
                </a:solidFill>
                <a:latin typeface="Linux Biolinum"/>
              </a:rPr>
              <a:t>c</a:t>
            </a:r>
            <a:r>
              <a:rPr sz="1300" b="0" i="0" dirty="0">
                <a:solidFill>
                  <a:srgbClr val="6B6B6B"/>
                </a:solidFill>
                <a:latin typeface="Linux Biolinum"/>
              </a:rPr>
              <a:t>am</a:t>
            </a:r>
            <a:r>
              <a:rPr lang="en-GB" sz="1300" b="0" i="0" dirty="0">
                <a:solidFill>
                  <a:srgbClr val="6B6B6B"/>
                </a:solidFill>
                <a:latin typeface="Linux Biolinum"/>
              </a:rPr>
              <a:t>eras</a:t>
            </a:r>
            <a:r>
              <a:rPr lang="en-GB" sz="1300" dirty="0">
                <a:solidFill>
                  <a:srgbClr val="6B6B6B"/>
                </a:solidFill>
                <a:latin typeface="Linux Biolinum"/>
              </a:rPr>
              <a:t> </a:t>
            </a:r>
            <a:r>
              <a:rPr sz="1300" b="0" i="0" dirty="0">
                <a:solidFill>
                  <a:srgbClr val="6B6B6B"/>
                </a:solidFill>
                <a:latin typeface="Linux Biolinum"/>
              </a:rPr>
              <a:t>missing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11496" y="4800600"/>
            <a:ext cx="210312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 dirty="0">
                <a:solidFill>
                  <a:srgbClr val="0E2841"/>
                </a:solidFill>
                <a:latin typeface="Linux Biolinum"/>
              </a:rPr>
              <a:t>Temporal</a:t>
            </a:r>
          </a:p>
          <a:p>
            <a:pPr algn="l">
              <a:lnSpc>
                <a:spcPct val="100000"/>
              </a:lnSpc>
            </a:pPr>
            <a:r>
              <a:rPr sz="1300" b="0" i="0" dirty="0">
                <a:solidFill>
                  <a:srgbClr val="6B6B6B"/>
                </a:solidFill>
                <a:latin typeface="Linux Biolinum"/>
              </a:rPr>
              <a:t>20 FPS, 10 FPS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54312" y="4800600"/>
            <a:ext cx="210312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E2841"/>
                </a:solidFill>
                <a:latin typeface="Linux Biolinum"/>
              </a:rPr>
              <a:t>Spatio-temporal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6B6B6B"/>
                </a:solidFill>
                <a:latin typeface="Linux Biolinum"/>
              </a:rPr>
              <a:t>13%, 37%, 84% reduced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22</a:t>
            </a:r>
          </a:p>
        </p:txBody>
      </p:sp>
      <p:sp>
        <p:nvSpPr>
          <p:cNvPr id="25" name="TextBox Unsync"/>
          <p:cNvSpPr txBox="1"/>
          <p:nvPr/>
        </p:nvSpPr>
        <p:spPr>
          <a:xfrm>
            <a:off x="7232904" y="4800600"/>
            <a:ext cx="2103120" cy="51398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 dirty="0">
                <a:solidFill>
                  <a:srgbClr val="0E2841"/>
                </a:solidFill>
                <a:latin typeface="Linux Biolinum"/>
              </a:rPr>
              <a:t>Unsynchronized</a:t>
            </a:r>
          </a:p>
          <a:p>
            <a:pPr algn="l">
              <a:lnSpc>
                <a:spcPct val="100000"/>
              </a:lnSpc>
            </a:pPr>
            <a:r>
              <a:rPr sz="1300" b="0" i="0" dirty="0">
                <a:solidFill>
                  <a:srgbClr val="6B6B6B"/>
                </a:solidFill>
                <a:latin typeface="Linux Biolinum"/>
              </a:rPr>
              <a:t>10%, 50% cams at 20 FPS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72430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 dirty="0">
                <a:solidFill>
                  <a:srgbClr val="156082"/>
                </a:solidFill>
                <a:latin typeface="Linux Biolinum"/>
              </a:rPr>
              <a:t>EVALUATION</a:t>
            </a:r>
          </a:p>
          <a:p>
            <a:pPr algn="l"/>
            <a:r>
              <a:rPr sz="3000" b="1" i="0" dirty="0">
                <a:solidFill>
                  <a:srgbClr val="0E2841"/>
                </a:solidFill>
                <a:latin typeface="Linux Biolinum"/>
              </a:rPr>
              <a:t>Results: Standard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2336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303264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358128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5961888"/>
            <a:ext cx="109728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500" b="0" i="1">
                <a:solidFill>
                  <a:srgbClr val="0E2841"/>
                </a:solidFill>
                <a:latin typeface="Linux Biolinum"/>
              </a:rPr>
              <a:t>Even with full data, modelling uncertainty sharpens detail versus the baseline.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23</a:t>
            </a:r>
          </a:p>
        </p:txBody>
      </p:sp>
      <p:pic>
        <p:nvPicPr>
          <p:cNvPr id="16" name="GraphiXS_Presentation_Videos_Standard_FlameSteak_GraphiG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40" y="1682496"/>
            <a:ext cx="5193792" cy="3895344"/>
          </a:xfrm>
          <a:prstGeom prst="rect">
            <a:avLst/>
          </a:prstGeom>
        </p:spPr>
      </p:pic>
      <p:pic>
        <p:nvPicPr>
          <p:cNvPr id="17" name="GraphiXS_Presentation_Videos_Standard_FlameSteak_FreeTimeGS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9568" y="1682496"/>
            <a:ext cx="5193792" cy="389534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58368" y="1792224"/>
            <a:ext cx="102082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CB045"/>
                </a:solidFill>
                <a:latin typeface="Linux Biolinum"/>
              </a:rPr>
              <a:t>GraphiXS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9296" y="1792224"/>
            <a:ext cx="222605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Linux Biolinum"/>
              </a:rPr>
              <a:t>Baseline (FreeTimeGS)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121615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595959"/>
                </a:solidFill>
                <a:latin typeface="Linux Biolinum"/>
              </a:rPr>
              <a:t>Neural 3D Video  ·  Flame Steak  ·  full training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3" repeatCount="indefinite" fill="hold" display="0">
                  <p:stCondLst>
                    <p:cond delay="0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48629-590A-C52D-1BDC-2AFD801FB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96E063-6D37-6221-2C28-6470DF97CD91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182E31-A119-10A5-9A43-4E2F6524A5A8}"/>
              </a:ext>
            </a:extLst>
          </p:cNvPr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8A8A7-5AA3-326E-9464-CF94AE646929}"/>
              </a:ext>
            </a:extLst>
          </p:cNvPr>
          <p:cNvSpPr txBox="1"/>
          <p:nvPr/>
        </p:nvSpPr>
        <p:spPr>
          <a:xfrm>
            <a:off x="777240" y="457200"/>
            <a:ext cx="10789920" cy="72430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 dirty="0">
                <a:solidFill>
                  <a:srgbClr val="156082"/>
                </a:solidFill>
                <a:latin typeface="Linux Biolinum"/>
              </a:rPr>
              <a:t>EVALUATION</a:t>
            </a:r>
          </a:p>
          <a:p>
            <a:r>
              <a:rPr sz="3000" b="1" i="0" dirty="0">
                <a:solidFill>
                  <a:srgbClr val="0E2841"/>
                </a:solidFill>
                <a:latin typeface="Linux Biolinum"/>
              </a:rPr>
              <a:t>Results: </a:t>
            </a:r>
            <a:r>
              <a:rPr lang="en-GB" sz="3000" b="1" dirty="0">
                <a:solidFill>
                  <a:srgbClr val="0E2841"/>
                </a:solidFill>
                <a:latin typeface="Linux Biolinum"/>
              </a:rPr>
              <a:t>Spatial Sparsity</a:t>
            </a:r>
            <a:endParaRPr sz="3000" b="1" i="0" dirty="0">
              <a:solidFill>
                <a:srgbClr val="0E2841"/>
              </a:solidFill>
              <a:latin typeface="Linux Biolinum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C0313A-90F3-D799-3822-E509B395780F}"/>
              </a:ext>
            </a:extLst>
          </p:cNvPr>
          <p:cNvSpPr/>
          <p:nvPr/>
        </p:nvSpPr>
        <p:spPr>
          <a:xfrm>
            <a:off x="402336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4A14911-3147-BC59-D2A3-5EB76ADFD0BE}"/>
              </a:ext>
            </a:extLst>
          </p:cNvPr>
          <p:cNvSpPr/>
          <p:nvPr/>
        </p:nvSpPr>
        <p:spPr>
          <a:xfrm>
            <a:off x="457200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636E77-B66D-73F8-4223-E95386A98D80}"/>
              </a:ext>
            </a:extLst>
          </p:cNvPr>
          <p:cNvSpPr/>
          <p:nvPr/>
        </p:nvSpPr>
        <p:spPr>
          <a:xfrm>
            <a:off x="6303264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1F71A56-49A6-5D05-133A-2FA823E6C570}"/>
              </a:ext>
            </a:extLst>
          </p:cNvPr>
          <p:cNvSpPr/>
          <p:nvPr/>
        </p:nvSpPr>
        <p:spPr>
          <a:xfrm>
            <a:off x="6358128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009DFF-7E6B-9D36-B7D4-C1A74867969F}"/>
              </a:ext>
            </a:extLst>
          </p:cNvPr>
          <p:cNvSpPr txBox="1"/>
          <p:nvPr/>
        </p:nvSpPr>
        <p:spPr>
          <a:xfrm>
            <a:off x="640080" y="5961888"/>
            <a:ext cx="109728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500" b="0" i="1">
                <a:solidFill>
                  <a:srgbClr val="0E2841"/>
                </a:solidFill>
                <a:latin typeface="Linux Biolinum"/>
              </a:rPr>
              <a:t>As cameras drop out, GraphiXS stays sharp where the baseline degrades.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107D91-ECD8-6916-A070-FDBF8AEF6F5F}"/>
              </a:ext>
            </a:extLst>
          </p:cNvPr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40604A-EC52-8C98-4C77-8C0B43F443DD}"/>
              </a:ext>
            </a:extLst>
          </p:cNvPr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24</a:t>
            </a:r>
          </a:p>
        </p:txBody>
      </p:sp>
      <p:pic>
        <p:nvPicPr>
          <p:cNvPr id="16" name="GraphiXS_Presentation_Videos_SparseViews50_Welder_GraphiG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40" y="1682496"/>
            <a:ext cx="5193792" cy="3895344"/>
          </a:xfrm>
          <a:prstGeom prst="rect">
            <a:avLst/>
          </a:prstGeom>
        </p:spPr>
      </p:pic>
      <p:pic>
        <p:nvPicPr>
          <p:cNvPr id="17" name="GraphiXS_Presentation_Videos_SparseViews50_Welder_4DGS-1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9568" y="1682496"/>
            <a:ext cx="5193792" cy="389534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1D919B6-EA64-84D2-BBF0-5A5EF8DE4528}"/>
              </a:ext>
            </a:extLst>
          </p:cNvPr>
          <p:cNvSpPr/>
          <p:nvPr/>
        </p:nvSpPr>
        <p:spPr>
          <a:xfrm>
            <a:off x="658368" y="1792224"/>
            <a:ext cx="102082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CB045"/>
                </a:solidFill>
                <a:latin typeface="Linux Biolinum"/>
              </a:rPr>
              <a:t>GraphiXS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AF1B23B-C87B-E169-0474-78587AA2ED67}"/>
              </a:ext>
            </a:extLst>
          </p:cNvPr>
          <p:cNvSpPr/>
          <p:nvPr/>
        </p:nvSpPr>
        <p:spPr>
          <a:xfrm>
            <a:off x="6559296" y="1792224"/>
            <a:ext cx="1794255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  <a:latin typeface="Linux Biolinum"/>
              </a:rPr>
              <a:t>Baseline (4DGS-1)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121615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595959"/>
                </a:solidFill>
                <a:latin typeface="Linux Biolinum"/>
              </a:rPr>
              <a:t>Google Immersive  ·  Welder  ·  50% of cameras removed</a:t>
            </a:r>
          </a:p>
        </p:txBody>
      </p:sp>
    </p:spTree>
    <p:extLst>
      <p:ext uri="{BB962C8B-B14F-4D97-AF65-F5344CB8AC3E}">
        <p14:creationId xmlns:p14="http://schemas.microsoft.com/office/powerpoint/2010/main" val="262023622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3" repeatCount="indefinite" fill="hold" display="0">
                  <p:stCondLst>
                    <p:cond delay="0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72430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 dirty="0">
                <a:solidFill>
                  <a:srgbClr val="156082"/>
                </a:solidFill>
                <a:latin typeface="Linux Biolinum"/>
              </a:rPr>
              <a:t>EVALUATION</a:t>
            </a:r>
          </a:p>
          <a:p>
            <a:pPr algn="l"/>
            <a:r>
              <a:rPr sz="3000" b="1" i="0" dirty="0">
                <a:solidFill>
                  <a:srgbClr val="0E2841"/>
                </a:solidFill>
                <a:latin typeface="Linux Biolinum"/>
              </a:rPr>
              <a:t>Results: Temporal</a:t>
            </a:r>
            <a:r>
              <a:rPr lang="en-GB" sz="3000" b="1" i="0" dirty="0">
                <a:solidFill>
                  <a:srgbClr val="0E2841"/>
                </a:solidFill>
                <a:latin typeface="Linux Biolinum"/>
              </a:rPr>
              <a:t> </a:t>
            </a:r>
            <a:r>
              <a:rPr sz="3000" b="1" i="0" dirty="0">
                <a:solidFill>
                  <a:srgbClr val="0E2841"/>
                </a:solidFill>
                <a:latin typeface="Linux Biolinum"/>
              </a:rPr>
              <a:t>Sparsity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2336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303264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358128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5961888"/>
            <a:ext cx="109728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500" b="0" i="1">
                <a:solidFill>
                  <a:srgbClr val="0E2841"/>
                </a:solidFill>
                <a:latin typeface="Linux Biolinum"/>
              </a:rPr>
              <a:t>At low frame-rates, GraphiXS preserves fine motion the baseline loses.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25</a:t>
            </a:r>
          </a:p>
        </p:txBody>
      </p:sp>
      <p:pic>
        <p:nvPicPr>
          <p:cNvPr id="16" name="GraphiXS_Presentation_Videos_SparseFrames20fps_Horse_GraphiT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40" y="1682496"/>
            <a:ext cx="5193792" cy="3895344"/>
          </a:xfrm>
          <a:prstGeom prst="rect">
            <a:avLst/>
          </a:prstGeom>
        </p:spPr>
      </p:pic>
      <p:pic>
        <p:nvPicPr>
          <p:cNvPr id="17" name="GraphiXS_Presentation_Videos_SparseFrames20fps_Horse_Ex4DGS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9568" y="1682496"/>
            <a:ext cx="5193792" cy="389534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58368" y="1792224"/>
            <a:ext cx="102082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CB045"/>
                </a:solidFill>
                <a:latin typeface="Linux Biolinum"/>
              </a:rPr>
              <a:t>GraphiXS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9296" y="1792224"/>
            <a:ext cx="184632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  <a:latin typeface="Linux Biolinum"/>
              </a:rPr>
              <a:t>Baseline (Ex4DGS)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121615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595959"/>
                </a:solidFill>
                <a:latin typeface="Linux Biolinum"/>
              </a:rPr>
              <a:t>Google Immersive  ·  Horse  ·  20 fps capture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3" repeatCount="indefinite" fill="hold" display="0">
                  <p:stCondLst>
                    <p:cond delay="0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EB6E0-07B8-A126-7B99-643020AB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A3BC0E-6707-134E-F639-DE934D295E3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B9694B-A5A1-E2F3-50B7-D9DD00D0B99F}"/>
              </a:ext>
            </a:extLst>
          </p:cNvPr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256981-F8B6-9484-50D7-45098CEC0756}"/>
              </a:ext>
            </a:extLst>
          </p:cNvPr>
          <p:cNvSpPr txBox="1"/>
          <p:nvPr/>
        </p:nvSpPr>
        <p:spPr>
          <a:xfrm>
            <a:off x="777240" y="457200"/>
            <a:ext cx="10789920" cy="72430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 dirty="0">
                <a:solidFill>
                  <a:srgbClr val="156082"/>
                </a:solidFill>
                <a:latin typeface="Linux Biolinum"/>
              </a:rPr>
              <a:t>EVALUATION</a:t>
            </a:r>
          </a:p>
          <a:p>
            <a:r>
              <a:rPr sz="3000" b="1" i="0" dirty="0">
                <a:solidFill>
                  <a:srgbClr val="0E2841"/>
                </a:solidFill>
                <a:latin typeface="Linux Biolinum"/>
              </a:rPr>
              <a:t>Results:</a:t>
            </a:r>
            <a:r>
              <a:rPr lang="en-GB" sz="3000" b="1" i="0" dirty="0">
                <a:solidFill>
                  <a:srgbClr val="0E2841"/>
                </a:solidFill>
                <a:latin typeface="Linux Biolinum"/>
              </a:rPr>
              <a:t> </a:t>
            </a:r>
            <a:r>
              <a:rPr lang="en-GB" sz="3000" b="1" dirty="0" err="1">
                <a:solidFill>
                  <a:srgbClr val="0E2841"/>
                </a:solidFill>
                <a:latin typeface="Linux Biolinum"/>
              </a:rPr>
              <a:t>Spatio</a:t>
            </a:r>
            <a:r>
              <a:rPr lang="en-GB" sz="3000" b="1" dirty="0">
                <a:solidFill>
                  <a:srgbClr val="0E2841"/>
                </a:solidFill>
                <a:latin typeface="Linux Biolinum"/>
              </a:rPr>
              <a:t>-Temporal </a:t>
            </a:r>
            <a:r>
              <a:rPr sz="3000" b="1" i="0" dirty="0">
                <a:solidFill>
                  <a:srgbClr val="0E2841"/>
                </a:solidFill>
                <a:latin typeface="Linux Biolinum"/>
              </a:rPr>
              <a:t>Sparsity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AFAD88-C415-273E-938B-0E9812C08929}"/>
              </a:ext>
            </a:extLst>
          </p:cNvPr>
          <p:cNvSpPr/>
          <p:nvPr/>
        </p:nvSpPr>
        <p:spPr>
          <a:xfrm>
            <a:off x="402336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75E0B86-FA12-2FD6-FF1A-FDCB2BD0C2E9}"/>
              </a:ext>
            </a:extLst>
          </p:cNvPr>
          <p:cNvSpPr/>
          <p:nvPr/>
        </p:nvSpPr>
        <p:spPr>
          <a:xfrm>
            <a:off x="457200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5EDB74C-CA06-CA7E-3CE6-412C5857AE3B}"/>
              </a:ext>
            </a:extLst>
          </p:cNvPr>
          <p:cNvSpPr/>
          <p:nvPr/>
        </p:nvSpPr>
        <p:spPr>
          <a:xfrm>
            <a:off x="6303264" y="1536192"/>
            <a:ext cx="5486400" cy="41879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FA15A1C-D56F-ACD0-F5B4-D673183B0215}"/>
              </a:ext>
            </a:extLst>
          </p:cNvPr>
          <p:cNvSpPr/>
          <p:nvPr/>
        </p:nvSpPr>
        <p:spPr>
          <a:xfrm>
            <a:off x="6358128" y="1591056"/>
            <a:ext cx="5376672" cy="4078224"/>
          </a:xfrm>
          <a:prstGeom prst="roundRect">
            <a:avLst>
              <a:gd name="adj" fmla="val 4000"/>
            </a:avLst>
          </a:prstGeom>
          <a:solidFill>
            <a:srgbClr val="E6E2D6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9D2663-2D99-D930-B6D1-67E41CF3EEC5}"/>
              </a:ext>
            </a:extLst>
          </p:cNvPr>
          <p:cNvSpPr txBox="1"/>
          <p:nvPr/>
        </p:nvSpPr>
        <p:spPr>
          <a:xfrm>
            <a:off x="640080" y="5961888"/>
            <a:ext cx="109728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500" b="0" i="1">
                <a:solidFill>
                  <a:srgbClr val="0E2841"/>
                </a:solidFill>
                <a:latin typeface="Linux Biolinum"/>
              </a:rPr>
              <a:t>At low frame-rates and under combined sparsity, GraphiXS preserves fine motion the baseline loses.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FC7DE8-5EBB-5DE8-F9F0-B30FE9DB36EE}"/>
              </a:ext>
            </a:extLst>
          </p:cNvPr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70368-FDB8-A9C2-C8CC-8A9C462FD7B5}"/>
              </a:ext>
            </a:extLst>
          </p:cNvPr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26</a:t>
            </a:r>
          </a:p>
        </p:txBody>
      </p:sp>
      <p:pic>
        <p:nvPicPr>
          <p:cNvPr id="16" name="GraphiXS_Presentation_Videos_Fcam2_Flames_GraphiG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640" y="1682496"/>
            <a:ext cx="5193792" cy="3895344"/>
          </a:xfrm>
          <a:prstGeom prst="rect">
            <a:avLst/>
          </a:prstGeom>
        </p:spPr>
      </p:pic>
      <p:pic>
        <p:nvPicPr>
          <p:cNvPr id="17" name="GraphiXS_Presentation_Videos_Fcam2_Flames_4DGS-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9568" y="1682496"/>
            <a:ext cx="5193792" cy="389534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6B0C880-8FB8-8CE8-CF60-8C64D14AEF27}"/>
              </a:ext>
            </a:extLst>
          </p:cNvPr>
          <p:cNvSpPr/>
          <p:nvPr/>
        </p:nvSpPr>
        <p:spPr>
          <a:xfrm>
            <a:off x="658368" y="1792224"/>
            <a:ext cx="1020826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CB045"/>
                </a:solidFill>
                <a:latin typeface="Linux Biolinum"/>
              </a:rPr>
              <a:t>GraphiXS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2B1D6F3-3A50-0346-442E-5A25E6E702E5}"/>
              </a:ext>
            </a:extLst>
          </p:cNvPr>
          <p:cNvSpPr/>
          <p:nvPr/>
        </p:nvSpPr>
        <p:spPr>
          <a:xfrm>
            <a:off x="6559296" y="1792224"/>
            <a:ext cx="1794255" cy="310896"/>
          </a:xfrm>
          <a:prstGeom prst="roundRect">
            <a:avLst>
              <a:gd name="adj" fmla="val 30000"/>
            </a:avLst>
          </a:prstGeom>
          <a:solidFill>
            <a:srgbClr val="00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tIns="9144" rIns="27432" bIns="9144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  <a:latin typeface="Linux Biolinum"/>
              </a:rPr>
              <a:t>Baseline (4DGS-2)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1216152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595959"/>
                </a:solidFill>
                <a:latin typeface="Linux Biolinum"/>
              </a:rPr>
              <a:t>Google Immersive  ·  Flames  ·  Faulty Cam 2 (37% of data removed)</a:t>
            </a:r>
          </a:p>
        </p:txBody>
      </p:sp>
    </p:spTree>
    <p:extLst>
      <p:ext uri="{BB962C8B-B14F-4D97-AF65-F5344CB8AC3E}">
        <p14:creationId xmlns:p14="http://schemas.microsoft.com/office/powerpoint/2010/main" val="27486517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3" repeatCount="indefinite" fill="hold" display="0">
                  <p:stCondLst>
                    <p:cond delay="0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SUMMARY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GraphiXS: Robust 4DGS Under Uncertainty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783080"/>
            <a:ext cx="109728" cy="86868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05840" y="1783080"/>
            <a:ext cx="102412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000" b="1" i="0" dirty="0">
                <a:solidFill>
                  <a:srgbClr val="E97132"/>
                </a:solidFill>
                <a:latin typeface="Linux Biolinum"/>
              </a:rPr>
              <a:t>A probabilistic view of 4DGS</a:t>
            </a:r>
          </a:p>
          <a:p>
            <a:pPr algn="l">
              <a:lnSpc>
                <a:spcPct val="100000"/>
              </a:lnSpc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Splatting recast as a graphical model, inferred by MAP.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862072"/>
            <a:ext cx="109728" cy="86868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05840" y="2862072"/>
            <a:ext cx="10241280" cy="62940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lang="en-GB" sz="2000" b="1" i="0" dirty="0">
                <a:solidFill>
                  <a:srgbClr val="156082"/>
                </a:solidFill>
                <a:latin typeface="Linux Biolinum"/>
              </a:rPr>
              <a:t>Degrades less</a:t>
            </a:r>
            <a:r>
              <a:rPr lang="en-GB" sz="2000" b="1" dirty="0">
                <a:solidFill>
                  <a:srgbClr val="156082"/>
                </a:solidFill>
                <a:latin typeface="Linux Biolinum"/>
              </a:rPr>
              <a:t> </a:t>
            </a:r>
            <a:r>
              <a:rPr sz="2000" b="1" i="0" dirty="0">
                <a:solidFill>
                  <a:srgbClr val="156082"/>
                </a:solidFill>
                <a:latin typeface="Linux Biolinum"/>
              </a:rPr>
              <a:t>under uncertainty</a:t>
            </a:r>
          </a:p>
          <a:p>
            <a:pPr algn="l">
              <a:lnSpc>
                <a:spcPct val="100000"/>
              </a:lnSpc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Component confidence and priors let the model degrade gracefully as data goes missing.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941064"/>
            <a:ext cx="109728" cy="86868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05840" y="3941064"/>
            <a:ext cx="10241280" cy="62940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000" b="1" i="0" dirty="0">
                <a:solidFill>
                  <a:srgbClr val="0E2841"/>
                </a:solidFill>
                <a:latin typeface="Linux Biolinum"/>
              </a:rPr>
              <a:t>State-of-the-art results</a:t>
            </a:r>
          </a:p>
          <a:p>
            <a:r>
              <a:rPr sz="1600" b="0" i="0" dirty="0">
                <a:solidFill>
                  <a:srgbClr val="0E2841"/>
                </a:solidFill>
                <a:latin typeface="Linux Biolinum"/>
              </a:rPr>
              <a:t>Best or on par with 4DGS</a:t>
            </a:r>
            <a:r>
              <a:rPr lang="en-GB" sz="1600" dirty="0">
                <a:solidFill>
                  <a:srgbClr val="0E2841"/>
                </a:solidFill>
                <a:latin typeface="Linux Biolinum"/>
              </a:rPr>
              <a:t>-1, 4DGS-2</a:t>
            </a:r>
            <a:r>
              <a:rPr sz="1600" b="0" i="0" dirty="0">
                <a:solidFill>
                  <a:srgbClr val="0E2841"/>
                </a:solidFill>
                <a:latin typeface="Linux Biolinum"/>
              </a:rPr>
              <a:t>,</a:t>
            </a:r>
            <a:r>
              <a:rPr lang="en-GB" sz="1600" b="0" i="0" dirty="0">
                <a:solidFill>
                  <a:srgbClr val="0E2841"/>
                </a:solidFill>
                <a:latin typeface="Linux Biolinum"/>
              </a:rPr>
              <a:t> </a:t>
            </a:r>
            <a:r>
              <a:rPr sz="1600" b="0" i="0" dirty="0">
                <a:solidFill>
                  <a:srgbClr val="0E2841"/>
                </a:solidFill>
                <a:latin typeface="Linux Biolinum"/>
              </a:rPr>
              <a:t>Ex4DGS and FreeTimeGS, and best in 8 of 9 spatial-sparsity experiments.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5020056"/>
            <a:ext cx="109728" cy="86868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5020056"/>
            <a:ext cx="102412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2000" b="1" i="0" dirty="0">
                <a:solidFill>
                  <a:srgbClr val="E97132"/>
                </a:solidFill>
                <a:latin typeface="Linux Biolinum"/>
              </a:rPr>
              <a:t>A general framework</a:t>
            </a:r>
          </a:p>
          <a:p>
            <a:pPr algn="l">
              <a:lnSpc>
                <a:spcPct val="100000"/>
              </a:lnSpc>
            </a:pPr>
            <a:r>
              <a:rPr sz="1600" b="0" i="0" dirty="0">
                <a:solidFill>
                  <a:srgbClr val="0E2841"/>
                </a:solidFill>
                <a:latin typeface="Linux Biolinum"/>
              </a:rPr>
              <a:t>Upgrades existing 4DGS methods to probabilistic variants.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1839999"/>
            <a:ext cx="10360152" cy="12801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5400" b="1" i="0" dirty="0">
                <a:solidFill>
                  <a:srgbClr val="0E2841"/>
                </a:solidFill>
                <a:latin typeface="Linux Biolinum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136953"/>
            <a:ext cx="10360152" cy="6400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800" b="0" i="1" dirty="0">
                <a:solidFill>
                  <a:srgbClr val="156082"/>
                </a:solidFill>
                <a:latin typeface="Linux Biolinum"/>
              </a:rPr>
              <a:t>Graphical X Splatting (GraphiXS): A Graphical Model for 4D Gaussian Splatting under Uncertainty</a:t>
            </a:r>
          </a:p>
        </p:txBody>
      </p:sp>
      <p:pic>
        <p:nvPicPr>
          <p:cNvPr id="7" name="Picture 6" descr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662270"/>
            <a:ext cx="2377440" cy="562660"/>
          </a:xfrm>
          <a:prstGeom prst="rect">
            <a:avLst/>
          </a:prstGeom>
        </p:spPr>
      </p:pic>
      <p:pic>
        <p:nvPicPr>
          <p:cNvPr id="8" name="Picture 7" descr="image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997" y="5532120"/>
            <a:ext cx="1957123" cy="8229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28</a:t>
            </a:r>
          </a:p>
        </p:txBody>
      </p:sp>
      <p:pic>
        <p:nvPicPr>
          <p:cNvPr id="10" name="Picture 9" descr="graphixs_project_page_q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180" y="3850185"/>
            <a:ext cx="1691640" cy="16916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70248" y="5560113"/>
            <a:ext cx="36576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0E2841"/>
                </a:solidFill>
                <a:latin typeface="Linux Biolinum"/>
              </a:rPr>
              <a:t>Paper &amp; Code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MOTIVATION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The Problem: Data Uncertainty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38928" y="1755648"/>
            <a:ext cx="6547104" cy="374675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standar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12080" y="1828800"/>
            <a:ext cx="6400800" cy="360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82880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2E7D32"/>
                </a:solidFill>
                <a:latin typeface="Linux Biolinum"/>
              </a:rPr>
              <a:t>Standard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/>
                </a:solidFill>
                <a:latin typeface="Linux Biolinum"/>
              </a:rPr>
              <a:t>All cameras present, at full frame rate.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83464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E97132">
                    <a:alpha val="40000"/>
                  </a:srgbClr>
                </a:solidFill>
                <a:latin typeface="Linux Biolinum"/>
              </a:rPr>
              <a:t>Spatial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are missing, leaving sparse viewpoints.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156082">
                    <a:alpha val="40000"/>
                  </a:srgbClr>
                </a:solidFill>
                <a:latin typeface="Linux Biolinum"/>
              </a:rPr>
              <a:t>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record at low, uneven frame rates.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4632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0E2841">
                    <a:alpha val="40000"/>
                  </a:srgbClr>
                </a:solidFill>
                <a:latin typeface="Linux Biolinum"/>
              </a:rPr>
              <a:t>Spatio-temporal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Both at once, the hardest, most realistic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MOTIVATION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The Problem: Data Uncertainty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38928" y="1755648"/>
            <a:ext cx="6547104" cy="374675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spati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12080" y="1828800"/>
            <a:ext cx="6400800" cy="360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82880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2E7D32">
                    <a:alpha val="40000"/>
                  </a:srgbClr>
                </a:solidFill>
                <a:latin typeface="Linux Biolinum"/>
              </a:rPr>
              <a:t>Standard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All cameras present, at full frame rate.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83464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E97132"/>
                </a:solidFill>
                <a:latin typeface="Linux Biolinum"/>
              </a:rPr>
              <a:t>Spatial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/>
                </a:solidFill>
                <a:latin typeface="Linux Biolinum"/>
              </a:rPr>
              <a:t>Cameras are missing, leaving sparse viewpoints.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156082">
                    <a:alpha val="40000"/>
                  </a:srgbClr>
                </a:solidFill>
                <a:latin typeface="Linux Biolinum"/>
              </a:rPr>
              <a:t>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record at low, uneven frame rates.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4632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0E2841">
                    <a:alpha val="40000"/>
                  </a:srgbClr>
                </a:solidFill>
                <a:latin typeface="Linux Biolinum"/>
              </a:rPr>
              <a:t>Spatio-temporal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Both at once, the hardest, most realistic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MOTIVATION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The Problem: Data Uncertainty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38928" y="1755648"/>
            <a:ext cx="6547104" cy="374675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tempor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12080" y="1828800"/>
            <a:ext cx="6400800" cy="360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82880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2E7D32">
                    <a:alpha val="40000"/>
                  </a:srgbClr>
                </a:solidFill>
                <a:latin typeface="Linux Biolinum"/>
              </a:rPr>
              <a:t>Standard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All cameras present, at full frame rate.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83464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E97132">
                    <a:alpha val="40000"/>
                  </a:srgbClr>
                </a:solidFill>
                <a:latin typeface="Linux Biolinum"/>
              </a:rPr>
              <a:t>Spatial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are missing, leaving sparse viewpoints.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156082"/>
                </a:solidFill>
                <a:latin typeface="Linux Biolinum"/>
              </a:rPr>
              <a:t>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/>
                </a:solidFill>
                <a:latin typeface="Linux Biolinum"/>
              </a:rPr>
              <a:t>Cameras record at low, uneven frame rates.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4632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0E2841">
                    <a:alpha val="40000"/>
                  </a:srgbClr>
                </a:solidFill>
                <a:latin typeface="Linux Biolinum"/>
              </a:rPr>
              <a:t>Spatio-temporal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Both at once, the hardest, most realistic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MOTIVATION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The Problem: Data Uncertainty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38928" y="1755648"/>
            <a:ext cx="6547104" cy="374675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spatiotempor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12080" y="1828800"/>
            <a:ext cx="6400800" cy="360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82880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2E7D32">
                    <a:alpha val="40000"/>
                  </a:srgbClr>
                </a:solidFill>
                <a:latin typeface="Linux Biolinum"/>
              </a:rPr>
              <a:t>Standard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All cameras present, at full frame rate.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83464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E97132">
                    <a:alpha val="40000"/>
                  </a:srgbClr>
                </a:solidFill>
                <a:latin typeface="Linux Biolinum"/>
              </a:rPr>
              <a:t>Spatial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are missing, leaving sparse viewpoints.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156082">
                    <a:alpha val="40000"/>
                  </a:srgbClr>
                </a:solidFill>
                <a:latin typeface="Linux Biolinum"/>
              </a:rPr>
              <a:t>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>
                    <a:alpha val="40000"/>
                  </a:srgbClr>
                </a:solidFill>
                <a:latin typeface="Linux Biolinum"/>
              </a:rPr>
              <a:t>Cameras record at low, uneven frame rates.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46320"/>
            <a:ext cx="4297680" cy="914400"/>
          </a:xfrm>
          <a:prstGeom prst="rect">
            <a:avLst/>
          </a:prstGeom>
          <a:noFill/>
        </p:spPr>
        <p:txBody>
          <a:bodyPr wrap="square" lIns="36576" tIns="36576">
            <a:spAutoFit/>
          </a:bodyPr>
          <a:lstStyle/>
          <a:p>
            <a:r>
              <a:rPr sz="2100" b="1">
                <a:solidFill>
                  <a:srgbClr val="0E2841"/>
                </a:solidFill>
                <a:latin typeface="Linux Biolinum"/>
              </a:rPr>
              <a:t>Spatio-temporal sparsity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sz="1500" b="0">
                <a:solidFill>
                  <a:srgbClr val="0E2841"/>
                </a:solidFill>
                <a:latin typeface="Linux Biolinum"/>
              </a:rPr>
              <a:t>Both at once, the hardest, most realistic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OVERVIEW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Our Contributions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691640"/>
            <a:ext cx="5212080" cy="196596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868680" y="1920240"/>
            <a:ext cx="548640" cy="548640"/>
          </a:xfrm>
          <a:prstGeom prst="ellipse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Linux Biolinum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1947672"/>
            <a:ext cx="40233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E97132"/>
                </a:solidFill>
                <a:latin typeface="Linux Biolinum"/>
              </a:rPr>
              <a:t>Generative formulation</a:t>
            </a:r>
          </a:p>
          <a:p>
            <a:pPr algn="l">
              <a:lnSpc>
                <a:spcPct val="105000"/>
              </a:lnSpc>
            </a:pPr>
            <a:r>
              <a:rPr sz="1450" b="0" i="0">
                <a:solidFill>
                  <a:srgbClr val="0E2841"/>
                </a:solidFill>
                <a:latin typeface="Linux Biolinum"/>
              </a:rPr>
              <a:t>Cast 4D Gaussian Splatting as a probabilistic graphical model; infer parameters by MAP.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691640"/>
            <a:ext cx="5212080" cy="196596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6537960" y="1920240"/>
            <a:ext cx="548640" cy="54864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Linux Biolinum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69480" y="1947672"/>
            <a:ext cx="40233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156082"/>
                </a:solidFill>
                <a:latin typeface="Linux Biolinum"/>
              </a:rPr>
              <a:t>Component confidence</a:t>
            </a:r>
          </a:p>
          <a:p>
            <a:pPr algn="l">
              <a:lnSpc>
                <a:spcPct val="105000"/>
              </a:lnSpc>
            </a:pPr>
            <a:r>
              <a:rPr sz="1450" b="0" i="0">
                <a:solidFill>
                  <a:srgbClr val="0E2841"/>
                </a:solidFill>
                <a:latin typeface="Linux Biolinum"/>
              </a:rPr>
              <a:t>Components visible to many cameras and times are preferred, making reconstruction robust to missing data.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886200"/>
            <a:ext cx="5212080" cy="196596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868680" y="4114800"/>
            <a:ext cx="548640" cy="548640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Linux Biolinum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4142232"/>
            <a:ext cx="40233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0E2841"/>
                </a:solidFill>
                <a:latin typeface="Linux Biolinum"/>
              </a:rPr>
              <a:t>Behaviour-shaping priors</a:t>
            </a:r>
          </a:p>
          <a:p>
            <a:pPr algn="l">
              <a:lnSpc>
                <a:spcPct val="105000"/>
              </a:lnSpc>
            </a:pPr>
            <a:r>
              <a:rPr sz="1450" b="0" i="0">
                <a:solidFill>
                  <a:srgbClr val="0E2841"/>
                </a:solidFill>
                <a:latin typeface="Linux Biolinum"/>
              </a:rPr>
              <a:t>Flexible priors on opacity, shape and high-order motion regularise how components behave.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3886200"/>
            <a:ext cx="5212080" cy="196596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537960" y="4114800"/>
            <a:ext cx="548640" cy="548640"/>
          </a:xfrm>
          <a:prstGeom prst="ellipse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Linux Biolinum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9480" y="4142232"/>
            <a:ext cx="4023360" cy="1554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E97132"/>
                </a:solidFill>
                <a:latin typeface="Linux Biolinum"/>
              </a:rPr>
              <a:t>A general framework</a:t>
            </a:r>
          </a:p>
          <a:p>
            <a:pPr algn="l">
              <a:lnSpc>
                <a:spcPct val="105000"/>
              </a:lnSpc>
            </a:pPr>
            <a:r>
              <a:rPr sz="1450" b="0" i="0">
                <a:solidFill>
                  <a:srgbClr val="0E2841"/>
                </a:solidFill>
                <a:latin typeface="Linux Biolinum"/>
              </a:rPr>
              <a:t>Works with different primitives; upgrades existing 4DGS methods to probabilistic variants.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Key Idea: Splatting As A Generative Process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93776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anim2_genmode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8640" y="1408176"/>
            <a:ext cx="5303520" cy="298323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281928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1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2" y="1408176"/>
            <a:ext cx="5303520" cy="298323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38704" y="4526280"/>
            <a:ext cx="7315200" cy="51206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eq_map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7464" y="4608576"/>
            <a:ext cx="4297680" cy="36210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8704" y="5129784"/>
            <a:ext cx="7315200" cy="52120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eq_likelihoo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3024" y="5212080"/>
            <a:ext cx="6766560" cy="3694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80" y="5760720"/>
            <a:ext cx="10972800" cy="26007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50" b="0" i="1" dirty="0">
                <a:solidFill>
                  <a:srgbClr val="0E2841"/>
                </a:solidFill>
                <a:latin typeface="Linux Biolinum"/>
              </a:rPr>
              <a:t>Sample a camera + time,</a:t>
            </a:r>
            <a:r>
              <a:rPr lang="en-GB" sz="1450" b="0" i="1" dirty="0">
                <a:solidFill>
                  <a:srgbClr val="0E2841"/>
                </a:solidFill>
                <a:latin typeface="Linux Biolinum"/>
              </a:rPr>
              <a:t> and </a:t>
            </a:r>
            <a:r>
              <a:rPr sz="1450" b="0" i="1" dirty="0">
                <a:solidFill>
                  <a:srgbClr val="0E2841"/>
                </a:solidFill>
                <a:latin typeface="Linux Biolinum"/>
              </a:rPr>
              <a:t>4D components, splat into that view; infer parameters by MAP.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2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66928"/>
            <a:ext cx="128016" cy="60350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7899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300" b="1" i="0">
                <a:solidFill>
                  <a:srgbClr val="156082"/>
                </a:solidFill>
                <a:latin typeface="Linux Biolinum"/>
              </a:rPr>
              <a:t>METHOD</a:t>
            </a:r>
          </a:p>
          <a:p>
            <a:pPr algn="l"/>
            <a:r>
              <a:rPr sz="3000" b="1" i="0">
                <a:solidFill>
                  <a:srgbClr val="0E2841"/>
                </a:solidFill>
                <a:latin typeface="Linux Biolinum"/>
              </a:rPr>
              <a:t>Key Idea: Splatting As A Generative Process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93776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281928" y="1353312"/>
            <a:ext cx="5413248" cy="309295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2" y="1408176"/>
            <a:ext cx="5303520" cy="298323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38704" y="4526280"/>
            <a:ext cx="7315200" cy="51206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eq_m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7464" y="4608576"/>
            <a:ext cx="4297680" cy="36210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8704" y="5129784"/>
            <a:ext cx="7315200" cy="52120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DDD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eq_likelihoo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3024" y="5212080"/>
            <a:ext cx="6766560" cy="3694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80" y="5760720"/>
            <a:ext cx="10972800" cy="26007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50" i="1" dirty="0">
                <a:solidFill>
                  <a:srgbClr val="0E2841"/>
                </a:solidFill>
                <a:latin typeface="Linux Biolinum"/>
              </a:rPr>
              <a:t>Sample a camera + time, and 4D components, splat into that view; infer parameters by MAP.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55664"/>
            <a:ext cx="73152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0">
                <a:solidFill>
                  <a:srgbClr val="6B6B6B"/>
                </a:solidFill>
                <a:latin typeface="Linux Biolinum"/>
              </a:rPr>
              <a:t>GraphiXS  ·  SIGGRAPH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55664"/>
            <a:ext cx="54864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1000" b="0" i="0">
                <a:solidFill>
                  <a:srgbClr val="6B6B6B"/>
                </a:solidFill>
                <a:latin typeface="Linux Biolinum"/>
              </a:rPr>
              <a:t>9</a:t>
            </a:r>
          </a:p>
        </p:txBody>
      </p:sp>
      <p:pic>
        <p:nvPicPr>
          <p:cNvPr id="16" name="anim2b_seg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8640" y="1408176"/>
            <a:ext cx="5303520" cy="2983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0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2545</Words>
  <Application>Microsoft Macintosh PowerPoint</Application>
  <PresentationFormat>Widescreen</PresentationFormat>
  <Paragraphs>280</Paragraphs>
  <Slides>28</Slides>
  <Notes>28</Notes>
  <HiddenSlides>0</HiddenSlides>
  <MMClips>26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Linux Biolinum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Doga Yilmaz</cp:lastModifiedBy>
  <cp:revision>58</cp:revision>
  <dcterms:created xsi:type="dcterms:W3CDTF">2013-01-27T09:14:16Z</dcterms:created>
  <dcterms:modified xsi:type="dcterms:W3CDTF">2026-07-13T11:21:48Z</dcterms:modified>
  <cp:category/>
</cp:coreProperties>
</file>